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82" r:id="rId4"/>
    <p:sldId id="283" r:id="rId5"/>
    <p:sldId id="288" r:id="rId6"/>
    <p:sldId id="293" r:id="rId7"/>
    <p:sldId id="294" r:id="rId8"/>
    <p:sldId id="295" r:id="rId9"/>
    <p:sldId id="281" r:id="rId10"/>
    <p:sldId id="274" r:id="rId11"/>
    <p:sldId id="297" r:id="rId12"/>
    <p:sldId id="261" r:id="rId13"/>
    <p:sldId id="30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2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9" r:id="rId12"/>
    <p:sldLayoutId id="2147483670" r:id="rId13"/>
    <p:sldLayoutId id="2147483673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564" y="2437266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Data Story Telling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565" y="3371073"/>
            <a:ext cx="4064000" cy="48782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Belong Anywhere.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50917" y="540972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C312AC-A5F6-48BC-85C8-54F0A296DD41}"/>
              </a:ext>
            </a:extLst>
          </p:cNvPr>
          <p:cNvSpPr txBox="1">
            <a:spLocks/>
          </p:cNvSpPr>
          <p:nvPr/>
        </p:nvSpPr>
        <p:spPr>
          <a:xfrm>
            <a:off x="1346597" y="5720108"/>
            <a:ext cx="5375563" cy="1001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Created by:</a:t>
            </a:r>
          </a:p>
          <a:p>
            <a:pPr algn="r"/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K.G.Samprit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Nurshafizah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Mohd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Kamil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826865EC-EA28-46E9-8F47-7523B31E7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000" r="984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623"/>
          <a:stretch/>
        </p:blipFill>
        <p:spPr>
          <a:xfrm>
            <a:off x="5296849" y="-7291"/>
            <a:ext cx="6895151" cy="6865291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296681" y="1848904"/>
            <a:ext cx="7434155" cy="4281803"/>
            <a:chOff x="668905" y="1057943"/>
            <a:chExt cx="10648373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3D580-E219-463C-A86A-0124471AE0A8}"/>
                </a:ext>
              </a:extLst>
            </p:cNvPr>
            <p:cNvGrpSpPr/>
            <p:nvPr/>
          </p:nvGrpSpPr>
          <p:grpSpPr>
            <a:xfrm>
              <a:off x="668905" y="1068974"/>
              <a:ext cx="8825329" cy="4827359"/>
              <a:chOff x="677962" y="993284"/>
              <a:chExt cx="8825329" cy="482735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CCD0F68-C01C-400C-8EA9-2DAC39AB0C0F}"/>
                  </a:ext>
                </a:extLst>
              </p:cNvPr>
              <p:cNvSpPr/>
              <p:nvPr/>
            </p:nvSpPr>
            <p:spPr>
              <a:xfrm>
                <a:off x="6012692" y="993284"/>
                <a:ext cx="18473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48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5B6ABA1-9B5A-4423-866D-62469A8A9ED3}"/>
                  </a:ext>
                </a:extLst>
              </p:cNvPr>
              <p:cNvGrpSpPr/>
              <p:nvPr/>
            </p:nvGrpSpPr>
            <p:grpSpPr>
              <a:xfrm>
                <a:off x="677962" y="1094633"/>
                <a:ext cx="8825329" cy="4726010"/>
                <a:chOff x="1009329" y="1317640"/>
                <a:chExt cx="8825329" cy="472601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AF4D8A1F-8133-415A-8EE3-231B6AEF50FF}"/>
                    </a:ext>
                  </a:extLst>
                </p:cNvPr>
                <p:cNvSpPr/>
                <p:nvPr/>
              </p:nvSpPr>
              <p:spPr>
                <a:xfrm>
                  <a:off x="1118507" y="3585781"/>
                  <a:ext cx="3792734" cy="2457869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C367637C-998F-4D7A-BD38-863DEC52EF2D}"/>
                    </a:ext>
                  </a:extLst>
                </p:cNvPr>
                <p:cNvSpPr/>
                <p:nvPr/>
              </p:nvSpPr>
              <p:spPr>
                <a:xfrm>
                  <a:off x="1059891" y="1317640"/>
                  <a:ext cx="4486990" cy="1913375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9C9B2CC6-BF99-44B7-8E10-21E29D62D1A2}"/>
                    </a:ext>
                  </a:extLst>
                </p:cNvPr>
                <p:cNvSpPr/>
                <p:nvPr/>
              </p:nvSpPr>
              <p:spPr>
                <a:xfrm>
                  <a:off x="5874600" y="2884203"/>
                  <a:ext cx="3960058" cy="2663108"/>
                </a:xfrm>
                <a:prstGeom prst="roundRect">
                  <a:avLst>
                    <a:gd name="adj" fmla="val 596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635000" dir="5400000" sx="90000" sy="90000" algn="t" rotWithShape="0">
                    <a:schemeClr val="tx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dirty="0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8AFE661C-30D6-4936-B999-982AC32C7CF5}"/>
                    </a:ext>
                  </a:extLst>
                </p:cNvPr>
                <p:cNvGrpSpPr/>
                <p:nvPr/>
              </p:nvGrpSpPr>
              <p:grpSpPr>
                <a:xfrm>
                  <a:off x="1009329" y="1487844"/>
                  <a:ext cx="8723229" cy="4386097"/>
                  <a:chOff x="1009329" y="1563121"/>
                  <a:chExt cx="8723229" cy="4386097"/>
                </a:xfrm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6DC093E2-6DA4-4D89-A8CC-139B58E3C644}"/>
                      </a:ext>
                    </a:extLst>
                  </p:cNvPr>
                  <p:cNvGrpSpPr/>
                  <p:nvPr/>
                </p:nvGrpSpPr>
                <p:grpSpPr>
                  <a:xfrm>
                    <a:off x="1313137" y="1563121"/>
                    <a:ext cx="4102250" cy="1633574"/>
                    <a:chOff x="1313137" y="1326582"/>
                    <a:chExt cx="4102250" cy="1633574"/>
                  </a:xfrm>
                </p:grpSpPr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4B5FD24D-2250-4A24-86D8-426E6E828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828" y="1326582"/>
                      <a:ext cx="3717122" cy="59958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3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ircular"/>
                        </a:rPr>
                        <a:t>Property</a:t>
                      </a: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DB470D50-C356-4484-B582-DFA06EA9E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3137" y="1844359"/>
                      <a:ext cx="4102250" cy="11157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marketing and listings should be focused on Entire Home/Apt.</a:t>
                      </a:r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BAC422D2-7446-40FC-ADAB-B26228842B41}"/>
                      </a:ext>
                    </a:extLst>
                  </p:cNvPr>
                  <p:cNvGrpSpPr/>
                  <p:nvPr/>
                </p:nvGrpSpPr>
                <p:grpSpPr>
                  <a:xfrm>
                    <a:off x="1009329" y="3890835"/>
                    <a:ext cx="4343262" cy="2058383"/>
                    <a:chOff x="-2120057" y="3654296"/>
                    <a:chExt cx="4343262" cy="2058383"/>
                  </a:xfrm>
                </p:grpSpPr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69875BDB-9429-4FCE-8B6C-EE4F803876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20057" y="3654296"/>
                      <a:ext cx="4343262" cy="95509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Review, More </a:t>
                      </a: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Money</a:t>
                      </a:r>
                      <a:endParaRPr 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1BC9E0F-4ACE-42AD-90F1-9004D69F0F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912851" y="4708463"/>
                      <a:ext cx="3731685" cy="100421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AirBnb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 Host should encourage their customers to provide feedback.</a:t>
                      </a: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9E679F2F-FECF-474C-B9D6-57C9B2C219AA}"/>
                      </a:ext>
                    </a:extLst>
                  </p:cNvPr>
                  <p:cNvGrpSpPr/>
                  <p:nvPr/>
                </p:nvGrpSpPr>
                <p:grpSpPr>
                  <a:xfrm>
                    <a:off x="6136105" y="3400919"/>
                    <a:ext cx="3596453" cy="1751764"/>
                    <a:chOff x="-76906" y="3164380"/>
                    <a:chExt cx="3596453" cy="1751764"/>
                  </a:xfrm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136FBECC-2D4E-4738-B0A2-A4E7B77203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321" y="3164380"/>
                      <a:ext cx="3195148" cy="59958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3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Night Stays</a:t>
                      </a: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9464124-6884-44B3-8607-57A9CDBB4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6906" y="3800346"/>
                      <a:ext cx="3596453" cy="11157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Marketing strategies to encourage longer night stays.</a:t>
                      </a:r>
                    </a:p>
                  </p:txBody>
                </p:sp>
              </p:grpSp>
            </p:grpSp>
          </p:grp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564669" y="494687"/>
            <a:ext cx="6645337" cy="748780"/>
          </a:xfrm>
        </p:spPr>
        <p:txBody>
          <a:bodyPr/>
          <a:lstStyle/>
          <a:p>
            <a:r>
              <a:rPr lang="en-US" sz="4400" dirty="0"/>
              <a:t>Recommendations 2.0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2FE3007C-4BEF-449D-82A1-7BEF4EBB674D}"/>
              </a:ext>
            </a:extLst>
          </p:cNvPr>
          <p:cNvSpPr txBox="1">
            <a:spLocks/>
          </p:cNvSpPr>
          <p:nvPr/>
        </p:nvSpPr>
        <p:spPr>
          <a:xfrm>
            <a:off x="1390333" y="1136081"/>
            <a:ext cx="4955074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Belong Anywhere.</a:t>
            </a:r>
          </a:p>
        </p:txBody>
      </p:sp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B54D4-938E-42FB-9B07-57968B6A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A71C91-D166-4D8D-BACD-A0E68AD3C94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380B0DD-8A92-4C3D-A826-36E1BC87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0" y="2930236"/>
            <a:ext cx="10214484" cy="74878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Appendixes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EB7431-D5B2-4E73-88C8-E3B086C86729}"/>
              </a:ext>
            </a:extLst>
          </p:cNvPr>
          <p:cNvSpPr txBox="1">
            <a:spLocks/>
          </p:cNvSpPr>
          <p:nvPr/>
        </p:nvSpPr>
        <p:spPr>
          <a:xfrm>
            <a:off x="4040909" y="3679016"/>
            <a:ext cx="5375563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Belong Anywhere.</a:t>
            </a:r>
          </a:p>
        </p:txBody>
      </p:sp>
    </p:spTree>
    <p:extLst>
      <p:ext uri="{BB962C8B-B14F-4D97-AF65-F5344CB8AC3E}">
        <p14:creationId xmlns:p14="http://schemas.microsoft.com/office/powerpoint/2010/main" val="313792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914168" y="286327"/>
            <a:ext cx="5989195" cy="4783992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634144" y="2523847"/>
            <a:ext cx="5371276" cy="343961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634144" y="1416816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Other Insights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BA784-F37E-4725-AB77-BEF5454E2333}"/>
              </a:ext>
            </a:extLst>
          </p:cNvPr>
          <p:cNvGrpSpPr/>
          <p:nvPr/>
        </p:nvGrpSpPr>
        <p:grpSpPr>
          <a:xfrm>
            <a:off x="1191491" y="3031849"/>
            <a:ext cx="3592942" cy="1454097"/>
            <a:chOff x="1191491" y="2951582"/>
            <a:chExt cx="3592942" cy="1738407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82E76060-D6E7-428B-838F-013890235EFF}"/>
                </a:ext>
              </a:extLst>
            </p:cNvPr>
            <p:cNvSpPr txBox="1"/>
            <p:nvPr/>
          </p:nvSpPr>
          <p:spPr>
            <a:xfrm>
              <a:off x="1191491" y="3901187"/>
              <a:ext cx="3592942" cy="788802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R="5080" indent="12700" algn="ctr">
                <a:spcBef>
                  <a:spcPts val="345"/>
                </a:spcBef>
              </a:pPr>
              <a:r>
                <a:rPr lang="en-US" sz="200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rlito"/>
                </a:rPr>
                <a:t>The distribution of pricing and reviews across boroughs.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D92436-1CD1-4E24-90D5-F0A5DC34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984" y="2951582"/>
              <a:ext cx="849073" cy="849073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12</a:t>
            </a:fld>
            <a:endParaRPr lang="en-US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DC3D5AAC-6C59-4B4D-A733-9A1B70D718CE}"/>
              </a:ext>
            </a:extLst>
          </p:cNvPr>
          <p:cNvSpPr txBox="1"/>
          <p:nvPr/>
        </p:nvSpPr>
        <p:spPr>
          <a:xfrm>
            <a:off x="1191491" y="4714029"/>
            <a:ext cx="3662214" cy="967573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 indent="12700" algn="ctr">
              <a:spcBef>
                <a:spcPts val="345"/>
              </a:spcBef>
            </a:pPr>
            <a:r>
              <a:rPr lang="en-US" sz="20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Manhattan and Brooklyn leads with top reviews, however with high price as well.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0C93C-3A59-4482-AEEA-A59A7A462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>
          <a:xfrm>
            <a:off x="5408897" y="645422"/>
            <a:ext cx="6077573" cy="4700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489E0-5D78-4C18-B9AE-9A93B4A05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73" y="3898421"/>
            <a:ext cx="485636" cy="4856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2F5D81-9188-4C8C-A9F6-5C88DBCB2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1" y="4827501"/>
            <a:ext cx="485636" cy="4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A1E532-8CBE-45F6-B8F7-FA44E1EDDDE8}"/>
              </a:ext>
            </a:extLst>
          </p:cNvPr>
          <p:cNvSpPr/>
          <p:nvPr/>
        </p:nvSpPr>
        <p:spPr>
          <a:xfrm>
            <a:off x="3857902" y="419526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A7553B-2AD1-45B5-BF7F-9B26D0A8AB18}"/>
              </a:ext>
            </a:extLst>
          </p:cNvPr>
          <p:cNvGrpSpPr/>
          <p:nvPr/>
        </p:nvGrpSpPr>
        <p:grpSpPr>
          <a:xfrm>
            <a:off x="420996" y="4227017"/>
            <a:ext cx="5745790" cy="2425537"/>
            <a:chOff x="1235817" y="4479003"/>
            <a:chExt cx="7296718" cy="19852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D35FCE-D871-4B35-9C2D-A4D4811D0360}"/>
                </a:ext>
              </a:extLst>
            </p:cNvPr>
            <p:cNvGrpSpPr/>
            <p:nvPr/>
          </p:nvGrpSpPr>
          <p:grpSpPr>
            <a:xfrm>
              <a:off x="1235817" y="4479003"/>
              <a:ext cx="7296718" cy="1985297"/>
              <a:chOff x="1235817" y="4537061"/>
              <a:chExt cx="7296718" cy="198529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E469E6-C3EA-42E4-857E-DB34F95864E3}"/>
                  </a:ext>
                </a:extLst>
              </p:cNvPr>
              <p:cNvSpPr/>
              <p:nvPr/>
            </p:nvSpPr>
            <p:spPr>
              <a:xfrm>
                <a:off x="1235817" y="5486149"/>
                <a:ext cx="7296718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A0D931A-9EB7-4432-9AD1-9F364E7E4801}"/>
                  </a:ext>
                </a:extLst>
              </p:cNvPr>
              <p:cNvGrpSpPr/>
              <p:nvPr/>
            </p:nvGrpSpPr>
            <p:grpSpPr>
              <a:xfrm>
                <a:off x="1626166" y="4537061"/>
                <a:ext cx="6178638" cy="1529902"/>
                <a:chOff x="1553706" y="4537061"/>
                <a:chExt cx="6178638" cy="152990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AE814B-F847-4DA7-BA88-EDB115B51A0F}"/>
                    </a:ext>
                  </a:extLst>
                </p:cNvPr>
                <p:cNvSpPr/>
                <p:nvPr/>
              </p:nvSpPr>
              <p:spPr>
                <a:xfrm>
                  <a:off x="1553706" y="4537061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CC4B690D-29F7-4896-B5F7-86BC0F214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8204" y="5886722"/>
                  <a:ext cx="104140" cy="180241"/>
                </a:xfrm>
                <a:custGeom>
                  <a:avLst/>
                  <a:gdLst>
                    <a:gd name="T0" fmla="*/ 917464 w 228"/>
                    <a:gd name="T1" fmla="*/ 6378503 h 396"/>
                    <a:gd name="T2" fmla="*/ 917464 w 228"/>
                    <a:gd name="T3" fmla="*/ 6378503 h 396"/>
                    <a:gd name="T4" fmla="*/ 20449952 w 228"/>
                    <a:gd name="T5" fmla="*/ 25644259 h 396"/>
                    <a:gd name="T6" fmla="*/ 917464 w 228"/>
                    <a:gd name="T7" fmla="*/ 45951270 h 396"/>
                    <a:gd name="T8" fmla="*/ 917464 w 228"/>
                    <a:gd name="T9" fmla="*/ 45951270 h 396"/>
                    <a:gd name="T10" fmla="*/ 0 w 228"/>
                    <a:gd name="T11" fmla="*/ 47773648 h 396"/>
                    <a:gd name="T12" fmla="*/ 3801645 w 228"/>
                    <a:gd name="T13" fmla="*/ 51418403 h 396"/>
                    <a:gd name="T14" fmla="*/ 6554398 w 228"/>
                    <a:gd name="T15" fmla="*/ 50507395 h 396"/>
                    <a:gd name="T16" fmla="*/ 6554398 w 228"/>
                    <a:gd name="T17" fmla="*/ 50507395 h 396"/>
                    <a:gd name="T18" fmla="*/ 28839639 w 228"/>
                    <a:gd name="T19" fmla="*/ 28507892 h 396"/>
                    <a:gd name="T20" fmla="*/ 28839639 w 228"/>
                    <a:gd name="T21" fmla="*/ 28507892 h 396"/>
                    <a:gd name="T22" fmla="*/ 29757103 w 228"/>
                    <a:gd name="T23" fmla="*/ 25644259 h 396"/>
                    <a:gd name="T24" fmla="*/ 29757103 w 228"/>
                    <a:gd name="T25" fmla="*/ 25644259 h 396"/>
                    <a:gd name="T26" fmla="*/ 29757103 w 228"/>
                    <a:gd name="T27" fmla="*/ 25644259 h 396"/>
                    <a:gd name="T28" fmla="*/ 28839639 w 228"/>
                    <a:gd name="T29" fmla="*/ 22910511 h 396"/>
                    <a:gd name="T30" fmla="*/ 28839639 w 228"/>
                    <a:gd name="T31" fmla="*/ 22910511 h 396"/>
                    <a:gd name="T32" fmla="*/ 6554398 w 228"/>
                    <a:gd name="T33" fmla="*/ 911369 h 396"/>
                    <a:gd name="T34" fmla="*/ 6554398 w 228"/>
                    <a:gd name="T35" fmla="*/ 911369 h 396"/>
                    <a:gd name="T36" fmla="*/ 3801645 w 228"/>
                    <a:gd name="T37" fmla="*/ 0 h 396"/>
                    <a:gd name="T38" fmla="*/ 0 w 228"/>
                    <a:gd name="T39" fmla="*/ 3644756 h 396"/>
                    <a:gd name="T40" fmla="*/ 917464 w 228"/>
                    <a:gd name="T41" fmla="*/ 6378503 h 3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8" h="396">
                      <a:moveTo>
                        <a:pt x="7" y="49"/>
                      </a:moveTo>
                      <a:lnTo>
                        <a:pt x="7" y="49"/>
                      </a:lnTo>
                      <a:cubicBezTo>
                        <a:pt x="156" y="197"/>
                        <a:pt x="156" y="197"/>
                        <a:pt x="156" y="197"/>
                      </a:cubicBezTo>
                      <a:cubicBezTo>
                        <a:pt x="7" y="353"/>
                        <a:pt x="7" y="353"/>
                        <a:pt x="7" y="353"/>
                      </a:cubicBezTo>
                      <a:cubicBezTo>
                        <a:pt x="0" y="353"/>
                        <a:pt x="0" y="360"/>
                        <a:pt x="0" y="367"/>
                      </a:cubicBezTo>
                      <a:cubicBezTo>
                        <a:pt x="0" y="388"/>
                        <a:pt x="15" y="395"/>
                        <a:pt x="29" y="395"/>
                      </a:cubicBezTo>
                      <a:cubicBezTo>
                        <a:pt x="36" y="395"/>
                        <a:pt x="43" y="395"/>
                        <a:pt x="50" y="388"/>
                      </a:cubicBezTo>
                      <a:cubicBezTo>
                        <a:pt x="220" y="219"/>
                        <a:pt x="220" y="219"/>
                        <a:pt x="220" y="219"/>
                      </a:cubicBezTo>
                      <a:cubicBezTo>
                        <a:pt x="227" y="212"/>
                        <a:pt x="227" y="205"/>
                        <a:pt x="227" y="197"/>
                      </a:cubicBezTo>
                      <a:cubicBezTo>
                        <a:pt x="227" y="190"/>
                        <a:pt x="227" y="183"/>
                        <a:pt x="220" y="17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3" y="7"/>
                        <a:pt x="36" y="0"/>
                        <a:pt x="29" y="0"/>
                      </a:cubicBezTo>
                      <a:cubicBezTo>
                        <a:pt x="15" y="0"/>
                        <a:pt x="0" y="14"/>
                        <a:pt x="0" y="28"/>
                      </a:cubicBezTo>
                      <a:cubicBezTo>
                        <a:pt x="0" y="42"/>
                        <a:pt x="7" y="49"/>
                        <a:pt x="7" y="4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AC2415-9CD3-4498-BCB9-E85C4E3F71EA}"/>
                </a:ext>
              </a:extLst>
            </p:cNvPr>
            <p:cNvSpPr/>
            <p:nvPr/>
          </p:nvSpPr>
          <p:spPr>
            <a:xfrm>
              <a:off x="2122594" y="5565241"/>
              <a:ext cx="5729524" cy="251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400" spc="-5" dirty="0">
                  <a:solidFill>
                    <a:srgbClr val="444748"/>
                  </a:solidFill>
                  <a:latin typeface="+mj-lt"/>
                  <a:cs typeface="Carlito"/>
                </a:rPr>
                <a:t>The longer, the customer stays, the higher they paid.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FC3945-34EB-4EE9-8821-469E0B23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306" y="5583313"/>
              <a:ext cx="649209" cy="64920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50E2E68-35F9-4F5E-B622-68597372F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6"/>
          <a:stretch/>
        </p:blipFill>
        <p:spPr>
          <a:xfrm>
            <a:off x="231724" y="1705371"/>
            <a:ext cx="5864275" cy="34472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D7FD52-60D5-43FC-A46D-147DE312367E}"/>
              </a:ext>
            </a:extLst>
          </p:cNvPr>
          <p:cNvSpPr/>
          <p:nvPr/>
        </p:nvSpPr>
        <p:spPr>
          <a:xfrm>
            <a:off x="1153245" y="5838130"/>
            <a:ext cx="5135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5" dirty="0">
                <a:solidFill>
                  <a:srgbClr val="444748"/>
                </a:solidFill>
                <a:latin typeface="+mj-lt"/>
                <a:cs typeface="Carlito"/>
              </a:rPr>
              <a:t>It is very important to encourage longer stays especially during holiday/ festive seasons.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898B5D-F342-431B-B7B3-8E7CC824866D}"/>
              </a:ext>
            </a:extLst>
          </p:cNvPr>
          <p:cNvCxnSpPr>
            <a:cxnSpLocks/>
          </p:cNvCxnSpPr>
          <p:nvPr/>
        </p:nvCxnSpPr>
        <p:spPr>
          <a:xfrm>
            <a:off x="1069443" y="5245026"/>
            <a:ext cx="5294412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slide16" descr="Cust preferences in Night Stays">
            <a:extLst>
              <a:ext uri="{FF2B5EF4-FFF2-40B4-BE49-F238E27FC236}">
                <a16:creationId xmlns:a16="http://schemas.microsoft.com/office/drawing/2014/main" id="{EE9F83A0-2EB5-4373-A805-5B78E9B94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8787" r="-333" b="4394"/>
          <a:stretch/>
        </p:blipFill>
        <p:spPr>
          <a:xfrm>
            <a:off x="6166785" y="1727002"/>
            <a:ext cx="6025215" cy="344725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B899E-4D9B-4ED9-9F5C-1D34761C3017}"/>
              </a:ext>
            </a:extLst>
          </p:cNvPr>
          <p:cNvGrpSpPr/>
          <p:nvPr/>
        </p:nvGrpSpPr>
        <p:grpSpPr>
          <a:xfrm>
            <a:off x="6237572" y="4219976"/>
            <a:ext cx="5745790" cy="2425537"/>
            <a:chOff x="1235817" y="4479003"/>
            <a:chExt cx="7296718" cy="19852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73AC78-6856-4BC5-BF2D-7D9D7958231F}"/>
                </a:ext>
              </a:extLst>
            </p:cNvPr>
            <p:cNvGrpSpPr/>
            <p:nvPr/>
          </p:nvGrpSpPr>
          <p:grpSpPr>
            <a:xfrm>
              <a:off x="1235817" y="4479003"/>
              <a:ext cx="7296718" cy="1985297"/>
              <a:chOff x="1235817" y="4537061"/>
              <a:chExt cx="7296718" cy="1985297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65B4472-8247-4F5C-8A0C-6A60E60BFBDA}"/>
                  </a:ext>
                </a:extLst>
              </p:cNvPr>
              <p:cNvSpPr/>
              <p:nvPr/>
            </p:nvSpPr>
            <p:spPr>
              <a:xfrm>
                <a:off x="1235817" y="5486149"/>
                <a:ext cx="7296718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ACFCEDF-8774-48B6-A8E5-02FDE155BC80}"/>
                  </a:ext>
                </a:extLst>
              </p:cNvPr>
              <p:cNvGrpSpPr/>
              <p:nvPr/>
            </p:nvGrpSpPr>
            <p:grpSpPr>
              <a:xfrm>
                <a:off x="1626166" y="4537061"/>
                <a:ext cx="6178638" cy="1529902"/>
                <a:chOff x="1553706" y="4537061"/>
                <a:chExt cx="6178638" cy="152990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F34CFE0-F836-404D-AF84-AA9D238F2BEA}"/>
                    </a:ext>
                  </a:extLst>
                </p:cNvPr>
                <p:cNvSpPr/>
                <p:nvPr/>
              </p:nvSpPr>
              <p:spPr>
                <a:xfrm>
                  <a:off x="1553706" y="4537061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sp>
              <p:nvSpPr>
                <p:cNvPr id="38" name="Freeform 5">
                  <a:extLst>
                    <a:ext uri="{FF2B5EF4-FFF2-40B4-BE49-F238E27FC236}">
                      <a16:creationId xmlns:a16="http://schemas.microsoft.com/office/drawing/2014/main" id="{FDE6368E-0543-4585-A375-D43C49EA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8204" y="5886722"/>
                  <a:ext cx="104140" cy="180241"/>
                </a:xfrm>
                <a:custGeom>
                  <a:avLst/>
                  <a:gdLst>
                    <a:gd name="T0" fmla="*/ 917464 w 228"/>
                    <a:gd name="T1" fmla="*/ 6378503 h 396"/>
                    <a:gd name="T2" fmla="*/ 917464 w 228"/>
                    <a:gd name="T3" fmla="*/ 6378503 h 396"/>
                    <a:gd name="T4" fmla="*/ 20449952 w 228"/>
                    <a:gd name="T5" fmla="*/ 25644259 h 396"/>
                    <a:gd name="T6" fmla="*/ 917464 w 228"/>
                    <a:gd name="T7" fmla="*/ 45951270 h 396"/>
                    <a:gd name="T8" fmla="*/ 917464 w 228"/>
                    <a:gd name="T9" fmla="*/ 45951270 h 396"/>
                    <a:gd name="T10" fmla="*/ 0 w 228"/>
                    <a:gd name="T11" fmla="*/ 47773648 h 396"/>
                    <a:gd name="T12" fmla="*/ 3801645 w 228"/>
                    <a:gd name="T13" fmla="*/ 51418403 h 396"/>
                    <a:gd name="T14" fmla="*/ 6554398 w 228"/>
                    <a:gd name="T15" fmla="*/ 50507395 h 396"/>
                    <a:gd name="T16" fmla="*/ 6554398 w 228"/>
                    <a:gd name="T17" fmla="*/ 50507395 h 396"/>
                    <a:gd name="T18" fmla="*/ 28839639 w 228"/>
                    <a:gd name="T19" fmla="*/ 28507892 h 396"/>
                    <a:gd name="T20" fmla="*/ 28839639 w 228"/>
                    <a:gd name="T21" fmla="*/ 28507892 h 396"/>
                    <a:gd name="T22" fmla="*/ 29757103 w 228"/>
                    <a:gd name="T23" fmla="*/ 25644259 h 396"/>
                    <a:gd name="T24" fmla="*/ 29757103 w 228"/>
                    <a:gd name="T25" fmla="*/ 25644259 h 396"/>
                    <a:gd name="T26" fmla="*/ 29757103 w 228"/>
                    <a:gd name="T27" fmla="*/ 25644259 h 396"/>
                    <a:gd name="T28" fmla="*/ 28839639 w 228"/>
                    <a:gd name="T29" fmla="*/ 22910511 h 396"/>
                    <a:gd name="T30" fmla="*/ 28839639 w 228"/>
                    <a:gd name="T31" fmla="*/ 22910511 h 396"/>
                    <a:gd name="T32" fmla="*/ 6554398 w 228"/>
                    <a:gd name="T33" fmla="*/ 911369 h 396"/>
                    <a:gd name="T34" fmla="*/ 6554398 w 228"/>
                    <a:gd name="T35" fmla="*/ 911369 h 396"/>
                    <a:gd name="T36" fmla="*/ 3801645 w 228"/>
                    <a:gd name="T37" fmla="*/ 0 h 396"/>
                    <a:gd name="T38" fmla="*/ 0 w 228"/>
                    <a:gd name="T39" fmla="*/ 3644756 h 396"/>
                    <a:gd name="T40" fmla="*/ 917464 w 228"/>
                    <a:gd name="T41" fmla="*/ 6378503 h 3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8" h="396">
                      <a:moveTo>
                        <a:pt x="7" y="49"/>
                      </a:moveTo>
                      <a:lnTo>
                        <a:pt x="7" y="49"/>
                      </a:lnTo>
                      <a:cubicBezTo>
                        <a:pt x="156" y="197"/>
                        <a:pt x="156" y="197"/>
                        <a:pt x="156" y="197"/>
                      </a:cubicBezTo>
                      <a:cubicBezTo>
                        <a:pt x="7" y="353"/>
                        <a:pt x="7" y="353"/>
                        <a:pt x="7" y="353"/>
                      </a:cubicBezTo>
                      <a:cubicBezTo>
                        <a:pt x="0" y="353"/>
                        <a:pt x="0" y="360"/>
                        <a:pt x="0" y="367"/>
                      </a:cubicBezTo>
                      <a:cubicBezTo>
                        <a:pt x="0" y="388"/>
                        <a:pt x="15" y="395"/>
                        <a:pt x="29" y="395"/>
                      </a:cubicBezTo>
                      <a:cubicBezTo>
                        <a:pt x="36" y="395"/>
                        <a:pt x="43" y="395"/>
                        <a:pt x="50" y="388"/>
                      </a:cubicBezTo>
                      <a:cubicBezTo>
                        <a:pt x="220" y="219"/>
                        <a:pt x="220" y="219"/>
                        <a:pt x="220" y="219"/>
                      </a:cubicBezTo>
                      <a:cubicBezTo>
                        <a:pt x="227" y="212"/>
                        <a:pt x="227" y="205"/>
                        <a:pt x="227" y="197"/>
                      </a:cubicBezTo>
                      <a:cubicBezTo>
                        <a:pt x="227" y="190"/>
                        <a:pt x="227" y="183"/>
                        <a:pt x="220" y="17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3" y="7"/>
                        <a:pt x="36" y="0"/>
                        <a:pt x="29" y="0"/>
                      </a:cubicBezTo>
                      <a:cubicBezTo>
                        <a:pt x="15" y="0"/>
                        <a:pt x="0" y="14"/>
                        <a:pt x="0" y="28"/>
                      </a:cubicBezTo>
                      <a:cubicBezTo>
                        <a:pt x="0" y="42"/>
                        <a:pt x="7" y="49"/>
                        <a:pt x="7" y="4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6120A0-225F-4870-B5D7-2E301C9580A0}"/>
                </a:ext>
              </a:extLst>
            </p:cNvPr>
            <p:cNvSpPr/>
            <p:nvPr/>
          </p:nvSpPr>
          <p:spPr>
            <a:xfrm>
              <a:off x="2122594" y="5565241"/>
              <a:ext cx="5729524" cy="640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lang="en-US" sz="1400" dirty="0"/>
                <a:t>Most of the customers, would prefer the stays of 1-2 nights across boroughs.</a:t>
              </a:r>
            </a:p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endParaRPr lang="en-US" sz="1600" spc="-5" dirty="0">
                <a:solidFill>
                  <a:srgbClr val="444748"/>
                </a:solidFill>
                <a:latin typeface="+mj-lt"/>
                <a:cs typeface="Carlito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164D15C-BBC8-4582-A2D3-5AECF28E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306" y="5583313"/>
              <a:ext cx="649209" cy="649209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6657AA2-AADD-455B-8063-F291700CB1C5}"/>
              </a:ext>
            </a:extLst>
          </p:cNvPr>
          <p:cNvSpPr/>
          <p:nvPr/>
        </p:nvSpPr>
        <p:spPr>
          <a:xfrm>
            <a:off x="1357997" y="583170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Other Insights</a:t>
            </a:r>
          </a:p>
        </p:txBody>
      </p:sp>
    </p:spTree>
    <p:extLst>
      <p:ext uri="{BB962C8B-B14F-4D97-AF65-F5344CB8AC3E}">
        <p14:creationId xmlns:p14="http://schemas.microsoft.com/office/powerpoint/2010/main" val="241466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Assumptions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60E56C-7A13-47BE-BF7A-0126824EC1C2}"/>
              </a:ext>
            </a:extLst>
          </p:cNvPr>
          <p:cNvSpPr/>
          <p:nvPr/>
        </p:nvSpPr>
        <p:spPr>
          <a:xfrm>
            <a:off x="5175127" y="3979185"/>
            <a:ext cx="2711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strategies and insights are to be implemented post COVID period and the demand will increase.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298711" y="3117409"/>
            <a:ext cx="2393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+mj-lt"/>
              </a:rPr>
              <a:t>Revenue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A8D20-E81A-4D80-B4FB-F5704C81259E}"/>
              </a:ext>
            </a:extLst>
          </p:cNvPr>
          <p:cNvSpPr/>
          <p:nvPr/>
        </p:nvSpPr>
        <p:spPr>
          <a:xfrm>
            <a:off x="833478" y="4056128"/>
            <a:ext cx="3323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Assumed that pre-COVID period data with achieved revenue.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2DBB6-5D8E-4C2C-983F-05D864F4E1D7}"/>
              </a:ext>
            </a:extLst>
          </p:cNvPr>
          <p:cNvSpPr/>
          <p:nvPr/>
        </p:nvSpPr>
        <p:spPr>
          <a:xfrm>
            <a:off x="9131252" y="3979185"/>
            <a:ext cx="2222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number of reviews indicates the demands.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91313" y="3186211"/>
            <a:ext cx="34159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Post </a:t>
            </a:r>
            <a:r>
              <a:rPr lang="en-US" sz="4400" b="1" dirty="0">
                <a:solidFill>
                  <a:schemeClr val="accent1"/>
                </a:solidFill>
              </a:rPr>
              <a:t>COVID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2058366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62167" y="3198191"/>
            <a:ext cx="2391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Reviews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5" y="2087772"/>
            <a:ext cx="1029638" cy="1029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2015801"/>
            <a:ext cx="1029638" cy="11384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70FCD-B7DE-467E-B993-92E26D74F326}"/>
              </a:ext>
            </a:extLst>
          </p:cNvPr>
          <p:cNvSpPr txBox="1">
            <a:spLocks/>
          </p:cNvSpPr>
          <p:nvPr/>
        </p:nvSpPr>
        <p:spPr>
          <a:xfrm>
            <a:off x="5175127" y="5719033"/>
            <a:ext cx="2830478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55375" y="992104"/>
            <a:ext cx="8685887" cy="5147187"/>
            <a:chOff x="3161708" y="855406"/>
            <a:chExt cx="8685887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34917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800094" y="470925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8316933" y="1909968"/>
              <a:ext cx="2885997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ular"/>
                </a:rPr>
                <a:t>Objective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8601955" y="2595016"/>
              <a:ext cx="2729094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0CA4A-1429-46C8-A1BC-796939074BBA}"/>
                </a:ext>
              </a:extLst>
            </p:cNvPr>
            <p:cNvSpPr/>
            <p:nvPr/>
          </p:nvSpPr>
          <p:spPr>
            <a:xfrm>
              <a:off x="8700632" y="3312000"/>
              <a:ext cx="3146963" cy="496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Findings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3316096" cy="1228149"/>
            <a:chOff x="2926454" y="1027410"/>
            <a:chExt cx="3316096" cy="122814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1176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Agenda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230653" cy="339195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</a:t>
            </a:fld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317F87-5033-4A05-A499-187CA523249D}"/>
              </a:ext>
            </a:extLst>
          </p:cNvPr>
          <p:cNvSpPr/>
          <p:nvPr/>
        </p:nvSpPr>
        <p:spPr>
          <a:xfrm rot="16200000">
            <a:off x="8390908" y="2842789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442471-3832-4D80-9460-051C140E9F88}"/>
              </a:ext>
            </a:extLst>
          </p:cNvPr>
          <p:cNvSpPr/>
          <p:nvPr/>
        </p:nvSpPr>
        <p:spPr>
          <a:xfrm rot="16200000">
            <a:off x="8355538" y="4188687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02A268-22A1-46C9-84E6-1C925C8B3107}"/>
              </a:ext>
            </a:extLst>
          </p:cNvPr>
          <p:cNvSpPr/>
          <p:nvPr/>
        </p:nvSpPr>
        <p:spPr>
          <a:xfrm>
            <a:off x="8849361" y="4130061"/>
            <a:ext cx="343684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7B80C9-7358-493E-8917-995372DF3544}"/>
              </a:ext>
            </a:extLst>
          </p:cNvPr>
          <p:cNvSpPr/>
          <p:nvPr/>
        </p:nvSpPr>
        <p:spPr>
          <a:xfrm>
            <a:off x="8601744" y="4757959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Insights</a:t>
            </a: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952208" y="515123"/>
            <a:ext cx="8536532" cy="5827753"/>
            <a:chOff x="2952208" y="413161"/>
            <a:chExt cx="8536532" cy="58277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4D867-745A-42AB-AF04-0B789E53244C}"/>
                  </a:ext>
                </a:extLst>
              </p:cNvPr>
              <p:cNvSpPr txBox="1"/>
              <p:nvPr/>
            </p:nvSpPr>
            <p:spPr>
              <a:xfrm>
                <a:off x="6115960" y="1695708"/>
                <a:ext cx="4927729" cy="1133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understand some important insights based on various attributes in the dataset so as to increase the revenue.</a:t>
                </a:r>
                <a:endParaRPr lang="en-IN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9C0ABF-A35F-410B-A4F3-1FD93AE5E667}"/>
                  </a:ext>
                </a:extLst>
              </p:cNvPr>
              <p:cNvSpPr txBox="1"/>
              <p:nvPr/>
            </p:nvSpPr>
            <p:spPr>
              <a:xfrm>
                <a:off x="6096000" y="5159144"/>
                <a:ext cx="49277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To provide recommendations to the company on future marketing and acquisitions.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A8BE81-6235-43D1-A479-94A31B0F1E9D}"/>
                  </a:ext>
                </a:extLst>
              </p:cNvPr>
              <p:cNvSpPr txBox="1"/>
              <p:nvPr/>
            </p:nvSpPr>
            <p:spPr>
              <a:xfrm>
                <a:off x="5088061" y="3354414"/>
                <a:ext cx="47034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>
                    <a:solidFill>
                      <a:schemeClr val="bg1">
                        <a:lumMod val="95000"/>
                      </a:schemeClr>
                    </a:solidFill>
                  </a:rPr>
                  <a:t>To analyse customer preferences based on the attributes such as pricing to improve customer experiences.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Objectives</a:t>
              </a:r>
            </a:p>
          </p:txBody>
        </p:sp>
      </p:grp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10B54C5C-1A3A-437E-AFA4-DB9B08AD0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r="22985"/>
          <a:stretch>
            <a:fillRect/>
          </a:stretch>
        </p:blipFill>
        <p:spPr/>
      </p:pic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573225" y="515123"/>
            <a:ext cx="8666567" cy="5989310"/>
            <a:chOff x="573225" y="413161"/>
            <a:chExt cx="8666567" cy="59893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73225" y="1690058"/>
              <a:ext cx="6692574" cy="4712413"/>
              <a:chOff x="573225" y="1690058"/>
              <a:chExt cx="6692574" cy="471241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573225" y="1690058"/>
                <a:ext cx="6692574" cy="4712413"/>
                <a:chOff x="578391" y="927663"/>
                <a:chExt cx="6692574" cy="5339077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578391" y="2810019"/>
                  <a:ext cx="5287224" cy="1544686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1453136" y="927663"/>
                  <a:ext cx="5817829" cy="1544685"/>
                  <a:chOff x="1453136" y="92766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1453136" y="92766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1255646" y="4722055"/>
                  <a:ext cx="5817829" cy="1544685"/>
                  <a:chOff x="1255646" y="4722055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1255646" y="4722055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4D867-745A-42AB-AF04-0B789E53244C}"/>
                  </a:ext>
                </a:extLst>
              </p:cNvPr>
              <p:cNvSpPr txBox="1"/>
              <p:nvPr/>
            </p:nvSpPr>
            <p:spPr>
              <a:xfrm>
                <a:off x="1873058" y="1999412"/>
                <a:ext cx="49277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For the past few months, Airbnb has seen a major decline in revenue.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9C0ABF-A35F-410B-A4F3-1FD93AE5E667}"/>
                  </a:ext>
                </a:extLst>
              </p:cNvPr>
              <p:cNvSpPr txBox="1"/>
              <p:nvPr/>
            </p:nvSpPr>
            <p:spPr>
              <a:xfrm>
                <a:off x="1466152" y="5366837"/>
                <a:ext cx="53528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So, analysis has been done on a dataset consisting of various </a:t>
                </a:r>
                <a:r>
                  <a:rPr lang="en-IN" sz="2000" dirty="0" err="1"/>
                  <a:t>AirBnb</a:t>
                </a:r>
                <a:r>
                  <a:rPr lang="en-IN" sz="2000" dirty="0"/>
                  <a:t>, Inc. listings in New York.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A8BE81-6235-43D1-A479-94A31B0F1E9D}"/>
                  </a:ext>
                </a:extLst>
              </p:cNvPr>
              <p:cNvSpPr txBox="1"/>
              <p:nvPr/>
            </p:nvSpPr>
            <p:spPr>
              <a:xfrm>
                <a:off x="696784" y="3389802"/>
                <a:ext cx="501821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>
                    <a:solidFill>
                      <a:schemeClr val="bg1">
                        <a:lumMod val="95000"/>
                      </a:schemeClr>
                    </a:solidFill>
                  </a:rPr>
                  <a:t>Now that the restrictions have started lifting and people have started to travel more, Airbnb wants to make sure that it is fully prepared for this change.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Backgrounds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pic>
        <p:nvPicPr>
          <p:cNvPr id="18" name="Object 1" descr="/tmp/beautiful_ai_exports/bdcd4c98-5edb-4a8d-b293-b5ae0e755c4f.jpg">
            <a:extLst>
              <a:ext uri="{FF2B5EF4-FFF2-40B4-BE49-F238E27FC236}">
                <a16:creationId xmlns:a16="http://schemas.microsoft.com/office/drawing/2014/main" id="{5D1873CB-AB95-4139-882A-86D541C2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" t="24974" r="60521" b="13055"/>
          <a:stretch/>
        </p:blipFill>
        <p:spPr>
          <a:xfrm>
            <a:off x="7777489" y="1644688"/>
            <a:ext cx="3790951" cy="46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B54D4-938E-42FB-9B07-57968B6A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A71C91-D166-4D8D-BACD-A0E68AD3C94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55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380B0DD-8A92-4C3D-A826-36E1BC87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0" y="2930236"/>
            <a:ext cx="10214484" cy="74878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Key Findings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6485F91-8F11-4125-AA9F-CFB21CC25528}"/>
              </a:ext>
            </a:extLst>
          </p:cNvPr>
          <p:cNvSpPr txBox="1">
            <a:spLocks/>
          </p:cNvSpPr>
          <p:nvPr/>
        </p:nvSpPr>
        <p:spPr>
          <a:xfrm>
            <a:off x="4040909" y="3679016"/>
            <a:ext cx="5375563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Belong Anywhere.</a:t>
            </a:r>
          </a:p>
        </p:txBody>
      </p:sp>
    </p:spTree>
    <p:extLst>
      <p:ext uri="{BB962C8B-B14F-4D97-AF65-F5344CB8AC3E}">
        <p14:creationId xmlns:p14="http://schemas.microsoft.com/office/powerpoint/2010/main" val="192170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35">
            <a:extLst>
              <a:ext uri="{FF2B5EF4-FFF2-40B4-BE49-F238E27FC236}">
                <a16:creationId xmlns:a16="http://schemas.microsoft.com/office/drawing/2014/main" id="{8B2A67C7-7B81-426C-972B-AD7489F4A76D}"/>
              </a:ext>
            </a:extLst>
          </p:cNvPr>
          <p:cNvSpPr txBox="1">
            <a:spLocks/>
          </p:cNvSpPr>
          <p:nvPr/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Customer Preferences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DA2CFA-EE33-45C1-8B94-91D31C2C82AD}"/>
              </a:ext>
            </a:extLst>
          </p:cNvPr>
          <p:cNvGrpSpPr/>
          <p:nvPr/>
        </p:nvGrpSpPr>
        <p:grpSpPr>
          <a:xfrm>
            <a:off x="8661565" y="4922656"/>
            <a:ext cx="3038909" cy="1042944"/>
            <a:chOff x="1486005" y="4007705"/>
            <a:chExt cx="3038909" cy="10429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C2523E-FF58-4ACD-A398-4CD2B3168647}"/>
                </a:ext>
              </a:extLst>
            </p:cNvPr>
            <p:cNvSpPr/>
            <p:nvPr/>
          </p:nvSpPr>
          <p:spPr>
            <a:xfrm>
              <a:off x="1486005" y="4465874"/>
              <a:ext cx="29469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Most of the booking in </a:t>
              </a:r>
              <a:r>
                <a:rPr lang="en-US" sz="1600" dirty="0" err="1"/>
                <a:t>AirBNB</a:t>
              </a:r>
              <a:r>
                <a:rPr lang="en-US" sz="1600" dirty="0"/>
                <a:t> are for Entire home/apt.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A1F185-35B9-4AB0-ABDA-B965E053ED54}"/>
                </a:ext>
              </a:extLst>
            </p:cNvPr>
            <p:cNvSpPr/>
            <p:nvPr/>
          </p:nvSpPr>
          <p:spPr>
            <a:xfrm>
              <a:off x="1486005" y="4007705"/>
              <a:ext cx="30389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Property Type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71CBA-8847-4200-A024-F04798D9E4CA}"/>
              </a:ext>
            </a:extLst>
          </p:cNvPr>
          <p:cNvGrpSpPr/>
          <p:nvPr/>
        </p:nvGrpSpPr>
        <p:grpSpPr>
          <a:xfrm>
            <a:off x="740528" y="4922656"/>
            <a:ext cx="2946919" cy="1611626"/>
            <a:chOff x="1038680" y="4016101"/>
            <a:chExt cx="2946919" cy="16116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E14A71-8973-479A-826D-8708B68F63EA}"/>
                </a:ext>
              </a:extLst>
            </p:cNvPr>
            <p:cNvSpPr/>
            <p:nvPr/>
          </p:nvSpPr>
          <p:spPr>
            <a:xfrm>
              <a:off x="1038681" y="4484081"/>
              <a:ext cx="2946918" cy="1143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/>
                <a:t>Brooklyn is the most famous borough with 42.77%. Followed by Manhattan with 39.91%.</a:t>
              </a:r>
            </a:p>
            <a:p>
              <a:pPr>
                <a:lnSpc>
                  <a:spcPct val="120000"/>
                </a:lnSpc>
              </a:pP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B39DB6-79DF-44E7-9B40-A1D3D7FFBDBB}"/>
                </a:ext>
              </a:extLst>
            </p:cNvPr>
            <p:cNvSpPr/>
            <p:nvPr/>
          </p:nvSpPr>
          <p:spPr>
            <a:xfrm>
              <a:off x="1038680" y="4016101"/>
              <a:ext cx="29469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Boroughs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65771B-B353-4FEF-9CEA-0957AFF301F0}"/>
              </a:ext>
            </a:extLst>
          </p:cNvPr>
          <p:cNvGrpSpPr/>
          <p:nvPr/>
        </p:nvGrpSpPr>
        <p:grpSpPr>
          <a:xfrm>
            <a:off x="4386280" y="4922656"/>
            <a:ext cx="3598380" cy="1545198"/>
            <a:chOff x="1038681" y="4016101"/>
            <a:chExt cx="3598380" cy="15451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519AD-4E0E-45AA-80E1-3D5532A21376}"/>
                </a:ext>
              </a:extLst>
            </p:cNvPr>
            <p:cNvSpPr/>
            <p:nvPr/>
          </p:nvSpPr>
          <p:spPr>
            <a:xfrm>
              <a:off x="1038681" y="4484081"/>
              <a:ext cx="294691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/>
                <a:t>Williamsburg is the most </a:t>
              </a:r>
              <a:r>
                <a:rPr lang="en-US" sz="1600" dirty="0" err="1"/>
                <a:t>neighbourhood</a:t>
              </a:r>
              <a:r>
                <a:rPr lang="en-US" sz="1600" dirty="0"/>
                <a:t>.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en-US" sz="1600" dirty="0"/>
            </a:p>
            <a:p>
              <a:pPr algn="just"/>
              <a:endParaRPr lang="en-IN" sz="16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71A63-280F-45F0-979D-A6360F7AE59D}"/>
                </a:ext>
              </a:extLst>
            </p:cNvPr>
            <p:cNvSpPr/>
            <p:nvPr/>
          </p:nvSpPr>
          <p:spPr>
            <a:xfrm>
              <a:off x="1038681" y="4016101"/>
              <a:ext cx="35983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Popular </a:t>
              </a:r>
              <a:r>
                <a:rPr lang="en-US" sz="2400" b="1" dirty="0" err="1">
                  <a:solidFill>
                    <a:srgbClr val="FF0000"/>
                  </a:solidFill>
                </a:rPr>
                <a:t>Neighbourhood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slide14" descr="Popular Boroughs">
            <a:extLst>
              <a:ext uri="{FF2B5EF4-FFF2-40B4-BE49-F238E27FC236}">
                <a16:creationId xmlns:a16="http://schemas.microsoft.com/office/drawing/2014/main" id="{9A9FFED3-8AC6-488D-8118-2BFE0AC0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t="16316" r="41065" b="22470"/>
          <a:stretch/>
        </p:blipFill>
        <p:spPr>
          <a:xfrm>
            <a:off x="581891" y="1646915"/>
            <a:ext cx="3285808" cy="2709373"/>
          </a:xfrm>
          <a:prstGeom prst="rect">
            <a:avLst/>
          </a:prstGeom>
        </p:spPr>
      </p:pic>
      <p:pic>
        <p:nvPicPr>
          <p:cNvPr id="42" name="slide16" descr="Cust properties preferences">
            <a:extLst>
              <a:ext uri="{FF2B5EF4-FFF2-40B4-BE49-F238E27FC236}">
                <a16:creationId xmlns:a16="http://schemas.microsoft.com/office/drawing/2014/main" id="{6187DD33-212F-43DF-BB66-3377CC69C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23030" r="36175" b="24039"/>
          <a:stretch/>
        </p:blipFill>
        <p:spPr>
          <a:xfrm>
            <a:off x="8381194" y="1554216"/>
            <a:ext cx="3558542" cy="2718669"/>
          </a:xfrm>
          <a:prstGeom prst="rect">
            <a:avLst/>
          </a:prstGeom>
        </p:spPr>
      </p:pic>
      <p:pic>
        <p:nvPicPr>
          <p:cNvPr id="43" name="slide17" descr="Popular Neighbourhood">
            <a:extLst>
              <a:ext uri="{FF2B5EF4-FFF2-40B4-BE49-F238E27FC236}">
                <a16:creationId xmlns:a16="http://schemas.microsoft.com/office/drawing/2014/main" id="{DF2E2A5E-FACE-4318-9E48-B67FC067DF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-634" b="9360"/>
          <a:stretch/>
        </p:blipFill>
        <p:spPr>
          <a:xfrm>
            <a:off x="4031507" y="1637619"/>
            <a:ext cx="4235594" cy="271866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6B15F2-AE4F-47D4-98C6-EF8736465DFE}"/>
              </a:ext>
            </a:extLst>
          </p:cNvPr>
          <p:cNvCxnSpPr>
            <a:cxnSpLocks/>
          </p:cNvCxnSpPr>
          <p:nvPr/>
        </p:nvCxnSpPr>
        <p:spPr>
          <a:xfrm>
            <a:off x="581891" y="4766522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8A7DDC-D365-4EB5-8AEB-0F416876A642}"/>
              </a:ext>
            </a:extLst>
          </p:cNvPr>
          <p:cNvCxnSpPr>
            <a:cxnSpLocks/>
          </p:cNvCxnSpPr>
          <p:nvPr/>
        </p:nvCxnSpPr>
        <p:spPr>
          <a:xfrm>
            <a:off x="8783669" y="4754695"/>
            <a:ext cx="275359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29A0A3-FB35-47EF-99DD-A3C542E9136E}"/>
              </a:ext>
            </a:extLst>
          </p:cNvPr>
          <p:cNvCxnSpPr>
            <a:cxnSpLocks/>
          </p:cNvCxnSpPr>
          <p:nvPr/>
        </p:nvCxnSpPr>
        <p:spPr>
          <a:xfrm>
            <a:off x="4492796" y="4763617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0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EF6D1C-AF0F-4035-A8F9-6DED4D041DF6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5">
            <a:extLst>
              <a:ext uri="{FF2B5EF4-FFF2-40B4-BE49-F238E27FC236}">
                <a16:creationId xmlns:a16="http://schemas.microsoft.com/office/drawing/2014/main" id="{292D891B-A35D-4571-97EA-93FD0F2994DF}"/>
              </a:ext>
            </a:extLst>
          </p:cNvPr>
          <p:cNvSpPr txBox="1">
            <a:spLocks/>
          </p:cNvSpPr>
          <p:nvPr/>
        </p:nvSpPr>
        <p:spPr>
          <a:xfrm>
            <a:off x="884337" y="36860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3225" algn="l"/>
              </a:tabLst>
            </a:pPr>
            <a:r>
              <a:rPr lang="en-US" dirty="0">
                <a:solidFill>
                  <a:srgbClr val="FF0000"/>
                </a:solidFill>
              </a:rPr>
              <a:t>Pricing Perspectives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423759-6E82-499B-B211-F6005A4A0D3E}"/>
              </a:ext>
            </a:extLst>
          </p:cNvPr>
          <p:cNvGrpSpPr/>
          <p:nvPr/>
        </p:nvGrpSpPr>
        <p:grpSpPr>
          <a:xfrm>
            <a:off x="381453" y="4988705"/>
            <a:ext cx="2395874" cy="1388721"/>
            <a:chOff x="1346538" y="3779840"/>
            <a:chExt cx="2395874" cy="174980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53DB80-652C-472B-A3A9-61BDE2ADFF2E}"/>
                </a:ext>
              </a:extLst>
            </p:cNvPr>
            <p:cNvSpPr/>
            <p:nvPr/>
          </p:nvSpPr>
          <p:spPr>
            <a:xfrm>
              <a:off x="1346538" y="3779840"/>
              <a:ext cx="2316101" cy="465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Pricing Distribution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4513B7-40E2-4820-BBEF-AC85205F8C7C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523220"/>
              <a:chOff x="1408014" y="3619023"/>
              <a:chExt cx="2331002" cy="5232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AA6C1A8-2304-4CB7-85F3-45C78AEC24F7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Famous price range are between 0-80usd.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8C89EF7-775B-4D9C-8A05-F5610B217E09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3699B65C-D8E2-4FB3-8C3E-4CD5678142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ED2A660-A1D5-49CA-BFB9-F1AEDF56EA15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FDEC08E-B4A0-4919-9594-9C8CE3A1B9E9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9063ED-D661-43C8-BC28-25FA5D655CB8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8" name="slide9" descr="Price Distribution">
            <a:extLst>
              <a:ext uri="{FF2B5EF4-FFF2-40B4-BE49-F238E27FC236}">
                <a16:creationId xmlns:a16="http://schemas.microsoft.com/office/drawing/2014/main" id="{62777CA0-B80B-4FC0-A5EF-4E270B41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9215" r="48181" b="2544"/>
          <a:stretch/>
        </p:blipFill>
        <p:spPr>
          <a:xfrm>
            <a:off x="222995" y="1799503"/>
            <a:ext cx="3149734" cy="2864143"/>
          </a:xfrm>
          <a:prstGeom prst="rect">
            <a:avLst/>
          </a:prstGeom>
        </p:spPr>
      </p:pic>
      <p:pic>
        <p:nvPicPr>
          <p:cNvPr id="49" name="slide11" descr="Price Analysis acorss Neighbourhood">
            <a:extLst>
              <a:ext uri="{FF2B5EF4-FFF2-40B4-BE49-F238E27FC236}">
                <a16:creationId xmlns:a16="http://schemas.microsoft.com/office/drawing/2014/main" id="{AE2A4B3B-8E5B-4060-AEB5-AE13E6A942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11878" r="3742" b="2901"/>
          <a:stretch/>
        </p:blipFill>
        <p:spPr>
          <a:xfrm>
            <a:off x="3581401" y="1799503"/>
            <a:ext cx="4066115" cy="2868801"/>
          </a:xfrm>
          <a:prstGeom prst="rect">
            <a:avLst/>
          </a:prstGeom>
        </p:spPr>
      </p:pic>
      <p:pic>
        <p:nvPicPr>
          <p:cNvPr id="50" name="slide15" descr="Sheet 15">
            <a:extLst>
              <a:ext uri="{FF2B5EF4-FFF2-40B4-BE49-F238E27FC236}">
                <a16:creationId xmlns:a16="http://schemas.microsoft.com/office/drawing/2014/main" id="{D2256A8C-8ECA-4E94-BBDD-52067D6E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9243" r="2685" b="4877"/>
          <a:stretch/>
        </p:blipFill>
        <p:spPr>
          <a:xfrm>
            <a:off x="7856188" y="1790682"/>
            <a:ext cx="3991245" cy="286880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FAD80B1-9D07-4DC9-B430-0B1F36605C4A}"/>
              </a:ext>
            </a:extLst>
          </p:cNvPr>
          <p:cNvGrpSpPr/>
          <p:nvPr/>
        </p:nvGrpSpPr>
        <p:grpSpPr>
          <a:xfrm>
            <a:off x="3966192" y="5009311"/>
            <a:ext cx="3837820" cy="1439613"/>
            <a:chOff x="1285455" y="3802106"/>
            <a:chExt cx="3837820" cy="172753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42275F2-44AA-4C3F-9931-C98EBFCAC4D8}"/>
                </a:ext>
              </a:extLst>
            </p:cNvPr>
            <p:cNvSpPr/>
            <p:nvPr/>
          </p:nvSpPr>
          <p:spPr>
            <a:xfrm>
              <a:off x="1285455" y="3802106"/>
              <a:ext cx="383782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Pricing Distribution Across </a:t>
              </a:r>
              <a:r>
                <a:rPr lang="en-US" sz="1600" b="1" dirty="0" err="1">
                  <a:solidFill>
                    <a:srgbClr val="FF0000"/>
                  </a:solidFill>
                </a:rPr>
                <a:t>Neighbourhood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CDB88C6-BE9C-4217-8D50-B9CFDBD964C2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738664"/>
              <a:chOff x="1408014" y="3619023"/>
              <a:chExt cx="2331002" cy="73866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48714B-7002-4E3B-8322-43F35026BD0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 is the costliest, followed by Brooklyn.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D78C67A-41D0-4CB9-A40F-8F01A4C5B7B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B1768AA-F24B-4EB0-A916-68301D5F7F3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9D6130-5128-4F01-9390-C4D0706C8B9F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2E16AD8-4EE3-4FA5-A498-A1DEE6CCEA94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B8E5B99-D4A0-4DE6-A5AB-8053F288670D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AEA882-60A5-4DA5-AE0A-077291FC20BF}"/>
              </a:ext>
            </a:extLst>
          </p:cNvPr>
          <p:cNvGrpSpPr/>
          <p:nvPr/>
        </p:nvGrpSpPr>
        <p:grpSpPr>
          <a:xfrm>
            <a:off x="8152319" y="4989039"/>
            <a:ext cx="3695114" cy="1348258"/>
            <a:chOff x="1105687" y="3802106"/>
            <a:chExt cx="3695114" cy="17275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F85E7D-C1B7-4106-98F4-400F6C6165E1}"/>
                </a:ext>
              </a:extLst>
            </p:cNvPr>
            <p:cNvSpPr/>
            <p:nvPr/>
          </p:nvSpPr>
          <p:spPr>
            <a:xfrm>
              <a:off x="1105687" y="3802106"/>
              <a:ext cx="3695114" cy="433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Pricing Distribution Across Property Type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A6A209A-4618-439A-BBA7-22DD4EBEE7D6}"/>
                </a:ext>
              </a:extLst>
            </p:cNvPr>
            <p:cNvGrpSpPr/>
            <p:nvPr/>
          </p:nvGrpSpPr>
          <p:grpSpPr>
            <a:xfrm>
              <a:off x="1411410" y="4181387"/>
              <a:ext cx="2331002" cy="954107"/>
              <a:chOff x="1408014" y="3619023"/>
              <a:chExt cx="2331002" cy="95410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BB98D-C850-48C4-90ED-6458C1474D1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0732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Entire Home/Apt cost much greater that Private Room and Shared Room.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E03A8B0-B724-4230-952D-94F73F8008B8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DF22B1C-29E2-4A45-B2FF-8852D38633F4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A899094-2302-4965-B0C6-A892B2E1978C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2FD3F7E-8B24-4527-8943-0126AD3B4979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3C8C0D-4C5A-4B50-BA6E-FC87E551F699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82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6" descr="Top 10 Host(Revenue)">
            <a:extLst>
              <a:ext uri="{FF2B5EF4-FFF2-40B4-BE49-F238E27FC236}">
                <a16:creationId xmlns:a16="http://schemas.microsoft.com/office/drawing/2014/main" id="{7D47968E-2615-4B3D-A613-6914F16D3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3333" r="3862" b="5303"/>
          <a:stretch/>
        </p:blipFill>
        <p:spPr>
          <a:xfrm>
            <a:off x="5370023" y="1345590"/>
            <a:ext cx="5553839" cy="3202452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 dirty="0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7E52991D-38C0-48AD-A20F-F10A40C798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itle 35">
            <a:extLst>
              <a:ext uri="{FF2B5EF4-FFF2-40B4-BE49-F238E27FC236}">
                <a16:creationId xmlns:a16="http://schemas.microsoft.com/office/drawing/2014/main" id="{8B2A67C7-7B81-426C-972B-AD7489F4A76D}"/>
              </a:ext>
            </a:extLst>
          </p:cNvPr>
          <p:cNvSpPr txBox="1">
            <a:spLocks/>
          </p:cNvSpPr>
          <p:nvPr/>
        </p:nvSpPr>
        <p:spPr>
          <a:xfrm>
            <a:off x="988758" y="421496"/>
            <a:ext cx="10214484" cy="7487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Revenue Generations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71CBA-8847-4200-A024-F04798D9E4CA}"/>
              </a:ext>
            </a:extLst>
          </p:cNvPr>
          <p:cNvGrpSpPr/>
          <p:nvPr/>
        </p:nvGrpSpPr>
        <p:grpSpPr>
          <a:xfrm>
            <a:off x="838200" y="4882595"/>
            <a:ext cx="3716022" cy="1611626"/>
            <a:chOff x="1038680" y="4016101"/>
            <a:chExt cx="2946919" cy="16116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E14A71-8973-479A-826D-8708B68F63EA}"/>
                </a:ext>
              </a:extLst>
            </p:cNvPr>
            <p:cNvSpPr/>
            <p:nvPr/>
          </p:nvSpPr>
          <p:spPr>
            <a:xfrm>
              <a:off x="1038681" y="4484081"/>
              <a:ext cx="2946918" cy="1143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Manhattan generated the highest Revenue with 48.80% followed by Brooklyn with 39.82%.</a:t>
              </a:r>
              <a:endParaRPr lang="en-IN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B39DB6-79DF-44E7-9B40-A1D3D7FFBDBB}"/>
                </a:ext>
              </a:extLst>
            </p:cNvPr>
            <p:cNvSpPr/>
            <p:nvPr/>
          </p:nvSpPr>
          <p:spPr>
            <a:xfrm>
              <a:off x="1038680" y="4016101"/>
              <a:ext cx="294691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Top Revenue (Boroughs)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65771B-B353-4FEF-9CEA-0957AFF301F0}"/>
              </a:ext>
            </a:extLst>
          </p:cNvPr>
          <p:cNvGrpSpPr/>
          <p:nvPr/>
        </p:nvGrpSpPr>
        <p:grpSpPr>
          <a:xfrm>
            <a:off x="6347753" y="4891306"/>
            <a:ext cx="3598380" cy="1545198"/>
            <a:chOff x="1038681" y="4016101"/>
            <a:chExt cx="3598380" cy="19022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519AD-4E0E-45AA-80E1-3D5532A21376}"/>
                </a:ext>
              </a:extLst>
            </p:cNvPr>
            <p:cNvSpPr/>
            <p:nvPr/>
          </p:nvSpPr>
          <p:spPr>
            <a:xfrm>
              <a:off x="1038681" y="4484081"/>
              <a:ext cx="2946918" cy="143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Chris and Eric are the top revenue generate host for property type Entire Home/Apt.</a:t>
              </a:r>
              <a:endParaRPr lang="en-IN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600" dirty="0"/>
            </a:p>
            <a:p>
              <a:pPr algn="just"/>
              <a:endParaRPr lang="en-IN" sz="16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71A63-280F-45F0-979D-A6360F7AE59D}"/>
                </a:ext>
              </a:extLst>
            </p:cNvPr>
            <p:cNvSpPr/>
            <p:nvPr/>
          </p:nvSpPr>
          <p:spPr>
            <a:xfrm>
              <a:off x="1038681" y="4016101"/>
              <a:ext cx="35983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Top Revenue (Host)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7E3F7B-1152-48E4-80F7-7AF914E18698}"/>
              </a:ext>
            </a:extLst>
          </p:cNvPr>
          <p:cNvCxnSpPr>
            <a:cxnSpLocks/>
          </p:cNvCxnSpPr>
          <p:nvPr/>
        </p:nvCxnSpPr>
        <p:spPr>
          <a:xfrm>
            <a:off x="762460" y="4729332"/>
            <a:ext cx="361880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0321B7-3188-4BEE-B45E-1B71F0DC73FA}"/>
              </a:ext>
            </a:extLst>
          </p:cNvPr>
          <p:cNvCxnSpPr>
            <a:cxnSpLocks/>
          </p:cNvCxnSpPr>
          <p:nvPr/>
        </p:nvCxnSpPr>
        <p:spPr>
          <a:xfrm>
            <a:off x="5624335" y="4710016"/>
            <a:ext cx="5161429" cy="19316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slide5" descr="Revenue against Neighbourhood">
            <a:extLst>
              <a:ext uri="{FF2B5EF4-FFF2-40B4-BE49-F238E27FC236}">
                <a16:creationId xmlns:a16="http://schemas.microsoft.com/office/drawing/2014/main" id="{DFEEF128-AE6C-4C48-8CD9-4669D47A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8" t="23704" r="40065" b="24040"/>
          <a:stretch/>
        </p:blipFill>
        <p:spPr>
          <a:xfrm>
            <a:off x="838200" y="1444477"/>
            <a:ext cx="3457956" cy="3135573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B9431B-E961-4150-B87E-441284EBD6B1}"/>
              </a:ext>
            </a:extLst>
          </p:cNvPr>
          <p:cNvSpPr/>
          <p:nvPr/>
        </p:nvSpPr>
        <p:spPr>
          <a:xfrm>
            <a:off x="10042276" y="394855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7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589328" y="540478"/>
            <a:ext cx="8602673" cy="5147187"/>
            <a:chOff x="3161708" y="855406"/>
            <a:chExt cx="8602673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ED4F7F-5458-4A07-8B86-97A142E81E37}"/>
                </a:ext>
              </a:extLst>
            </p:cNvPr>
            <p:cNvSpPr/>
            <p:nvPr/>
          </p:nvSpPr>
          <p:spPr>
            <a:xfrm>
              <a:off x="8343647" y="1565996"/>
              <a:ext cx="28712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Focus on prime locations like Manhattan and Brooklyn were people show more interest.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36AFE6-13E0-4F11-A2A3-EC4ECB31EC11}"/>
                </a:ext>
              </a:extLst>
            </p:cNvPr>
            <p:cNvSpPr/>
            <p:nvPr/>
          </p:nvSpPr>
          <p:spPr>
            <a:xfrm>
              <a:off x="8612133" y="3150390"/>
              <a:ext cx="315224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Queens are very potential boroughs, due to the main airports especially on festive seasons.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258881" y="4384067"/>
              <a:ext cx="3146963" cy="1298021"/>
              <a:chOff x="8138416" y="3249503"/>
              <a:chExt cx="3146963" cy="129802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138416" y="324950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Price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138416" y="3624194"/>
                <a:ext cx="31469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Hosting's of lesser Prices should be acquired as customers mostly prefer lower price.</a:t>
                </a: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102740" y="1717308"/>
            <a:ext cx="4955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Recommendations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4038600" y="897760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9</a:t>
            </a:fld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7FFAB96-D974-447C-B0F6-759E59ECC0A8}"/>
              </a:ext>
            </a:extLst>
          </p:cNvPr>
          <p:cNvSpPr txBox="1">
            <a:spLocks/>
          </p:cNvSpPr>
          <p:nvPr/>
        </p:nvSpPr>
        <p:spPr>
          <a:xfrm>
            <a:off x="125445" y="2467560"/>
            <a:ext cx="4955074" cy="4878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Book Rooms With Locals, Rather than Hotels.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0CF49E-FC99-49CB-A950-33ACA9E283D3}"/>
              </a:ext>
            </a:extLst>
          </p:cNvPr>
          <p:cNvSpPr/>
          <p:nvPr/>
        </p:nvSpPr>
        <p:spPr>
          <a:xfrm rot="16200000">
            <a:off x="8310906" y="4124661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9BA4A-3D95-4A36-9C12-DDA8C1799D37}"/>
              </a:ext>
            </a:extLst>
          </p:cNvPr>
          <p:cNvSpPr/>
          <p:nvPr/>
        </p:nvSpPr>
        <p:spPr>
          <a:xfrm>
            <a:off x="8540240" y="874818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Prime Locations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D41AD-524A-43C1-862A-0015064865BD}"/>
              </a:ext>
            </a:extLst>
          </p:cNvPr>
          <p:cNvSpPr/>
          <p:nvPr/>
        </p:nvSpPr>
        <p:spPr>
          <a:xfrm>
            <a:off x="9007971" y="2500159"/>
            <a:ext cx="3146963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Queens</a:t>
            </a:r>
          </a:p>
        </p:txBody>
      </p:sp>
    </p:spTree>
    <p:extLst>
      <p:ext uri="{BB962C8B-B14F-4D97-AF65-F5344CB8AC3E}">
        <p14:creationId xmlns:p14="http://schemas.microsoft.com/office/powerpoint/2010/main" val="366337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509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Airbnb Cereal Light</vt:lpstr>
      <vt:lpstr>Arial</vt:lpstr>
      <vt:lpstr>Beirut</vt:lpstr>
      <vt:lpstr>Bradley Hand ITC</vt:lpstr>
      <vt:lpstr>Calibri</vt:lpstr>
      <vt:lpstr>Circular</vt:lpstr>
      <vt:lpstr>Josefin Sans</vt:lpstr>
      <vt:lpstr>Wingdings</vt:lpstr>
      <vt:lpstr>Office Theme</vt:lpstr>
      <vt:lpstr>Data Story Telling</vt:lpstr>
      <vt:lpstr>PowerPoint Presentation</vt:lpstr>
      <vt:lpstr>PowerPoint Presentation</vt:lpstr>
      <vt:lpstr>PowerPoint Presentation</vt:lpstr>
      <vt:lpstr>Key Findings</vt:lpstr>
      <vt:lpstr>PowerPoint Presentation</vt:lpstr>
      <vt:lpstr>PowerPoint Presentation</vt:lpstr>
      <vt:lpstr>PowerPoint Presentation</vt:lpstr>
      <vt:lpstr>PowerPoint Presentation</vt:lpstr>
      <vt:lpstr>Recommendations 2.0</vt:lpstr>
      <vt:lpstr>Appendixes</vt:lpstr>
      <vt:lpstr>PowerPoint Presentation</vt:lpstr>
      <vt:lpstr>PowerPoint Presentation</vt:lpstr>
      <vt:lpstr>Data Assumptions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Anoop</cp:lastModifiedBy>
  <cp:revision>33</cp:revision>
  <dcterms:created xsi:type="dcterms:W3CDTF">2021-02-20T13:18:17Z</dcterms:created>
  <dcterms:modified xsi:type="dcterms:W3CDTF">2022-02-02T21:41:03Z</dcterms:modified>
</cp:coreProperties>
</file>